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5" r:id="rId10"/>
    <p:sldId id="262" r:id="rId11"/>
    <p:sldId id="266" r:id="rId12"/>
    <p:sldId id="263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403" autoAdjust="0"/>
  </p:normalViewPr>
  <p:slideViewPr>
    <p:cSldViewPr snapToGrid="0">
      <p:cViewPr varScale="1">
        <p:scale>
          <a:sx n="86" d="100"/>
          <a:sy n="86" d="100"/>
        </p:scale>
        <p:origin x="6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BF4DA5-4EF4-4142-81A3-A5DA4BFD49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4C0913-D686-461A-9BC2-DE80E82DBE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33A82E-AA84-42E2-BCD5-DF25A285C93F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1D79AC-0F4C-4B65-A228-C43A41B4A8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D7CF86-48F4-4C60-88E1-EE7FE9631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3EE2C-33D0-4FD8-8256-2B84EAFC59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E22F9-1D30-4813-AB83-DEF0987817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C9BD59-277A-4432-8819-E407A46043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0E7FA29-7B32-4DFB-89EA-7DF36DE95E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3ED619F1-0BD3-4664-BE99-78F97D8BD0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EEDA81D-B38B-402A-A721-289A8F30DF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8D5938D-9C31-465E-91F4-EBDA5FD050AD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566370B-4AA9-4191-AD22-7892260D93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4B90D1AC-B1A2-45F9-9F90-39466D063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56691611-4A64-48A3-AD84-D4B0DC266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AD6F8E-2480-4B6D-8E70-E9107FFFBFAB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4E2410F-3002-46FB-9F9E-EF22091317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D70658A1-8D80-4F17-B2D5-7EBCC7D239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D3F3F03F-C657-4AB3-A595-F4C639E0DB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4018DF-C811-4F55-B23F-EB7CDA223C6C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57A1B62-CAE9-4CF1-B134-F339337951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68B66C8-CF89-44E8-8170-09876AE599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FA8599C5-37B7-4429-8EB9-364BE7E780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EEDB32-F441-4076-A838-49F63DFAC3CA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91E0BCD2-77CA-4089-AD84-B567DA7388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532E90EA-BDE7-44BB-AF99-8EEE1FA3BD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C62707E-51DA-4DFF-BD6B-0D78AF762A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6269AE9-6898-4036-9107-76EA5834AB6F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A620F84D-0F55-4570-A44D-E7267CB072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10FF2E20-873E-457B-8852-5167F6511B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02DB12C-1473-422C-8D1D-1773D6FC2B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72CDCB-4FC9-41B2-BB8A-49E0E788E510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C1A08884-CED1-4976-A339-3163EA40CE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4C149A3A-6050-412A-A2B4-E9CE144122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Mayumi</a:t>
            </a:r>
          </a:p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10C94DE3-CA14-44BF-BF2B-E0E77D25F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36E411-C384-43BD-8B43-92CAE2B23518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511373F2-73B2-4AAD-A9CB-CD13C13C52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7C8343D-937F-4834-9446-8760E13BF5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Megan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46DFCFD-5F96-4336-99C7-FCB28D4C6D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3197DEC-7D0E-4B6F-8608-BB629C4401B5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0AF7700-5E05-423D-BBAB-0C770A7E9B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962D82E8-737E-4450-91FA-0316FE21DA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Megan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94482A7-0E00-4662-AE68-B0CBF0BEBD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CC59AD5-ED60-489A-8D7A-20953978A56B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2A3C4464-3B33-4CC3-AE6E-738D54DC91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C67146D-3B60-47B5-A8B1-91F9FF49E2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Megan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71E9FBD-C160-4B23-89D3-9749093AD7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7290FD-84EE-4696-8C7C-DC1A6D1A55E9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306E6725-3E3F-4484-B174-25F31FEA32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F19F50B-2EE5-41E2-9007-D0E7D5EA2A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Megan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2D7BE3B-8EF4-4EA9-8143-B052952EC0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DEF2A8F-9159-4900-9BAE-D82F093A1E3E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A9BEB-349B-499A-9CD3-9066841B6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3F37F-13AE-49B9-AF81-504FBE778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41660-B517-4BB7-BD00-624A8737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193D-0E79-4ECE-A3D6-E820930D67CE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14C3C-985F-4B28-8EEF-DE3CEC68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5532C-78BF-4CB6-AAE3-C54974F8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483CD-F91B-42F2-9092-428BD4C13D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2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EECB-D614-47B6-B15C-C637C15BC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8A336-2585-4326-A3A0-BE698EF6E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2A519-46D9-4DE8-BCC1-B45364D0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A7274-816A-462D-A649-0B682E5487D9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BF968-9882-4AE2-BD60-A42B35F3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D82E0-8AF8-4D82-A6D8-ADBE75A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953C-750B-45D5-98E2-53EFDD14BC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A547D-9986-4197-8883-D68972934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15D84-B906-414C-8648-4C9B0BF95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DC885-25D3-4277-B9D6-7156A19A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0620-A7D6-4FE0-BC7A-70C830D7F99B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6F269-1ECD-4507-B74E-F616FD43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6E9B3-DB01-4DE8-B8A4-C9F8FF19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A7A61-6285-4827-8561-0101804B1D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43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4947-9324-463E-9C97-583249A9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C4652-A43C-4693-9F3C-13DB56BB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3906-ADD6-4D7E-A10D-67A5CC26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03B1-AB98-4AE5-A29F-AC6248190466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2A411-BFC3-41CD-83B4-113732F5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54D87-C965-4A72-9FBF-226EE1A8B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5C952-CDB0-4802-958D-01D612DFA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09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ED623-6EA8-44C9-8E2E-B8723871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9241F-D46F-4C99-AFD1-744CAAEB9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CD2E9-A733-456D-B1EA-BB9BBD25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A26A6-9C77-4CD8-B615-26056E2EA809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B1360-2BB0-40C1-BEFD-56C82C46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7ABAE-1024-4484-84E7-E1C6D52A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F4519-26CD-49E8-ABEE-779158C24B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72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4E11-2C32-43AC-8D2E-34B9D2A6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715E-9471-4342-8CD4-A82798E3C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96402-2E88-40E0-A905-2E59031FE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24AD41-203A-433F-83AC-2BE9955C3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7C700-EAF0-442B-8245-DD390060AC8A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235E7D-ACC5-4BFE-9134-83DED055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D771DD-3BBB-4C09-A740-748F5304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7BB30-A94B-4322-AB1A-BDC77DF4C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77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3F2C-8B83-49C9-8F14-A87D615B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E1C1F-5760-4263-A1F3-030FE7A4B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A4A2D-919D-49C8-9CF3-0148F4F85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C8D66C-2C52-43F3-9CBB-B4F6345CF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0642D9-0044-4D36-B206-0060F0E49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F5C2E86-FDE6-448D-B7ED-5374D17F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4CDF-6164-4E62-A8C7-C54FF696ECD4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145D34-C650-43D4-AE9E-6B58CFD1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354E707-71A9-4DE4-9E3C-9B3FBC06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F913B-30F0-4782-A54F-7D98304FC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61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3D75-7F15-44F2-9678-19377C42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9ABC2A6-B69C-442A-A551-2A9B823B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180FF-10A1-44D6-BE99-7B2073507B57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4B6637-AC99-4351-BA96-EEF7E277D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E5E947-EB8E-41AA-A634-74EDA35F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F241B-5666-41FA-AD9F-86FC7B109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35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3FAE836-69BF-442E-88DE-EF801FB8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1A56-AE52-4773-851A-0BC5A9F80B59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61D64F-C63C-4D62-8986-3679DB23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4ED557-9BFE-4838-BD4F-4B5D2954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373C-0B75-4568-8E9C-52CDF3A84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76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5FC59-2767-4CC3-997D-1C30E6D73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212A-0993-41DD-BDF6-4499AA098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E0E9E-E172-43A9-B37C-C86EB1A9D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8A2476-5DE4-4445-B0F8-EC226DCC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F57E7-4837-4609-ABF2-DFA47986D163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9122B1-02A2-4035-A1C0-5091BCF6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C77420-BB49-4D60-B36B-AEA77BCE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DE7D3-3C39-4A40-9AF6-D0A6E59226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04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9256-75D4-4F2A-BF0B-A310A87BF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762E82-4A34-4479-96C9-99B227EADB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49B48-5BDE-441F-8EA2-69679C00F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1348FF-F9B2-4E76-9175-06FFC25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93C9-78E0-4641-82AF-C7A28CB52377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2AAA28-A3EC-4B94-A722-6F847B23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8EBCFC-69C5-40A9-87E7-C89D1149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0407E-0940-4181-BAA5-885D0A5C6E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2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9188AE0-3E1C-4BCD-A983-057E39FFFC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EF3393E-2A37-47AC-977A-57BE5FEF08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171EF-4246-4BBD-BAAD-D56CBBBD5B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95B880-F33F-49AD-BCC2-D480BD345DED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3DB1D-FD62-4357-9C6F-67B9DF0F3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3BD98-3C84-4F27-9597-E26FDEA2D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B0A5AF-9947-4358-8F2A-5A1505B0D8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tah.joinhandshake.com/articles/855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kasai@advising.Utah.edu" TargetMode="External"/><Relationship Id="rId5" Type="http://schemas.openxmlformats.org/officeDocument/2006/relationships/hyperlink" Target="mailto:mrandall@sa.utah.edu" TargetMode="External"/><Relationship Id="rId4" Type="http://schemas.openxmlformats.org/officeDocument/2006/relationships/hyperlink" Target="mailto:PPA@advising.Utah.ed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mc.org/vit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122363" y="0"/>
            <a:ext cx="9947275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7" name="Title 1">
            <a:extLst>
              <a:ext uri="{FF2B5EF4-FFF2-40B4-BE49-F238E27FC236}">
                <a16:creationId xmlns:a16="http://schemas.microsoft.com/office/drawing/2014/main" id="{19F9337C-0AFA-488F-AF46-4F7658983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0250"/>
            <a:ext cx="9144000" cy="2763838"/>
          </a:xfrm>
        </p:spPr>
        <p:txBody>
          <a:bodyPr anchor="ctr"/>
          <a:lstStyle/>
          <a:p>
            <a:r>
              <a:rPr lang="en-US" altLang="en-US" sz="7200" b="1"/>
              <a:t>Virtual Interview Workshop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1D540F4A-0CB4-441D-B642-1088F0F22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3" y="5645150"/>
            <a:ext cx="8258175" cy="631825"/>
          </a:xfrm>
        </p:spPr>
        <p:txBody>
          <a:bodyPr anchor="ctr"/>
          <a:lstStyle/>
          <a:p>
            <a:r>
              <a:rPr lang="en-US" altLang="en-US" sz="1500"/>
              <a:t>Megan Randall : Career &amp; Professional Development Center (CPDC)</a:t>
            </a:r>
          </a:p>
          <a:p>
            <a:r>
              <a:rPr lang="en-US" altLang="en-US" sz="1500"/>
              <a:t>Mayumi Kasai: PreProfessional Advising Office (PPA)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17925" y="5524500"/>
            <a:ext cx="4756150" cy="26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080" name="Picture 3">
            <a:extLst>
              <a:ext uri="{FF2B5EF4-FFF2-40B4-BE49-F238E27FC236}">
                <a16:creationId xmlns:a16="http://schemas.microsoft.com/office/drawing/2014/main" id="{4A02570E-AFFF-4D1D-B033-7DCFCEF2F8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196850"/>
            <a:ext cx="3132138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21F1BD4F-8445-4B88-99D0-DDB3E5889C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368300"/>
            <a:ext cx="33083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0" name="Title 1">
            <a:extLst>
              <a:ext uri="{FF2B5EF4-FFF2-40B4-BE49-F238E27FC236}">
                <a16:creationId xmlns:a16="http://schemas.microsoft.com/office/drawing/2014/main" id="{389A57AD-9103-4591-8DA6-4B3671A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</a:rPr>
              <a:t>Resources for Virtual Interviews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462" name="Content Placeholder 2">
            <a:extLst>
              <a:ext uri="{FF2B5EF4-FFF2-40B4-BE49-F238E27FC236}">
                <a16:creationId xmlns:a16="http://schemas.microsoft.com/office/drawing/2014/main" id="{A5C58A96-8CBE-44A4-863F-E8DFC260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592138"/>
            <a:ext cx="7186612" cy="5584825"/>
          </a:xfrm>
        </p:spPr>
        <p:txBody>
          <a:bodyPr anchor="ctr"/>
          <a:lstStyle/>
          <a:p>
            <a:r>
              <a:rPr lang="en-US" altLang="en-US"/>
              <a:t>CPDC and PPA provide virtual zoom mock interviews</a:t>
            </a:r>
          </a:p>
          <a:p>
            <a:r>
              <a:rPr lang="en-US" altLang="en-US">
                <a:hlinkClick r:id="rId3"/>
              </a:rPr>
              <a:t>StandOut</a:t>
            </a:r>
            <a:r>
              <a:rPr lang="en-US" altLang="en-US"/>
              <a:t> Mock Interviewing platform through Handshake</a:t>
            </a:r>
          </a:p>
          <a:p>
            <a:r>
              <a:rPr lang="en-US" altLang="en-US"/>
              <a:t>Meet with a CPDC Career Coach / PPA advisor</a:t>
            </a:r>
          </a:p>
          <a:p>
            <a:r>
              <a:rPr lang="en-US" altLang="en-US"/>
              <a:t>Drop by the CPDC Virtual Career Studio (Summer: M-F, 10am-2pm)</a:t>
            </a:r>
          </a:p>
          <a:p>
            <a:r>
              <a:rPr lang="en-US" altLang="en-US"/>
              <a:t>Send questions to </a:t>
            </a:r>
            <a:r>
              <a:rPr lang="en-US" altLang="en-US">
                <a:hlinkClick r:id="rId4"/>
              </a:rPr>
              <a:t>PPA@advising.utah.edu</a:t>
            </a:r>
            <a:r>
              <a:rPr lang="en-US" altLang="en-US"/>
              <a:t> </a:t>
            </a:r>
          </a:p>
          <a:p>
            <a:r>
              <a:rPr lang="en-US" altLang="en-US"/>
              <a:t>Directly Contact:</a:t>
            </a:r>
          </a:p>
          <a:p>
            <a:pPr marL="173038" lvl="1" indent="0">
              <a:buFont typeface="Arial" panose="020B0604020202020204" pitchFamily="34" charset="0"/>
              <a:buNone/>
            </a:pPr>
            <a:r>
              <a:rPr lang="en-US" altLang="en-US" sz="2800"/>
              <a:t>Megan (</a:t>
            </a:r>
            <a:r>
              <a:rPr lang="en-US" altLang="en-US" sz="2800">
                <a:hlinkClick r:id="rId5"/>
              </a:rPr>
              <a:t>mrandall@sa.utah.edu</a:t>
            </a:r>
            <a:r>
              <a:rPr lang="en-US" altLang="en-US" sz="2800"/>
              <a:t>) or </a:t>
            </a:r>
          </a:p>
          <a:p>
            <a:pPr marL="173038" lvl="1" indent="0">
              <a:buFont typeface="Arial" panose="020B0604020202020204" pitchFamily="34" charset="0"/>
              <a:buNone/>
            </a:pPr>
            <a:r>
              <a:rPr lang="en-US" altLang="en-US" sz="2800"/>
              <a:t>Mayumi (</a:t>
            </a:r>
            <a:r>
              <a:rPr lang="en-US" altLang="en-US" sz="2800">
                <a:hlinkClick r:id="rId6"/>
              </a:rPr>
              <a:t>mkasai@advising.Utah.edu</a:t>
            </a:r>
            <a:r>
              <a:rPr lang="en-US" altLang="en-US" sz="2800"/>
              <a:t>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8" name="Title 1">
            <a:extLst>
              <a:ext uri="{FF2B5EF4-FFF2-40B4-BE49-F238E27FC236}">
                <a16:creationId xmlns:a16="http://schemas.microsoft.com/office/drawing/2014/main" id="{1D81C241-EB99-461F-A16C-F63EE0D88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r>
              <a:rPr lang="en-US" altLang="en-US">
                <a:solidFill>
                  <a:srgbClr val="FFFFFF"/>
                </a:solidFill>
              </a:rPr>
              <a:t>Updates for Premed Students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10" name="Content Placeholder 2">
            <a:extLst>
              <a:ext uri="{FF2B5EF4-FFF2-40B4-BE49-F238E27FC236}">
                <a16:creationId xmlns:a16="http://schemas.microsoft.com/office/drawing/2014/main" id="{0033D397-7D37-4D58-981C-C28018109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319088"/>
            <a:ext cx="6907212" cy="6219825"/>
          </a:xfrm>
        </p:spPr>
        <p:txBody>
          <a:bodyPr anchor="ctr"/>
          <a:lstStyle/>
          <a:p>
            <a:r>
              <a:rPr lang="en-US" altLang="en-US"/>
              <a:t>AAMC VITA (</a:t>
            </a:r>
            <a:r>
              <a:rPr lang="en-US" altLang="en-US">
                <a:hlinkClick r:id="rId3"/>
              </a:rPr>
              <a:t>www.aamc.org/vita</a:t>
            </a:r>
            <a:r>
              <a:rPr lang="en-US" altLang="en-US"/>
              <a:t>)</a:t>
            </a:r>
          </a:p>
          <a:p>
            <a:r>
              <a:rPr lang="en-US" altLang="en-US"/>
              <a:t>6 Questions in written format</a:t>
            </a:r>
          </a:p>
          <a:p>
            <a:pPr lvl="1"/>
            <a:r>
              <a:rPr lang="en-US" altLang="en-US"/>
              <a:t>medical journey questions</a:t>
            </a:r>
          </a:p>
          <a:p>
            <a:pPr lvl="1"/>
            <a:r>
              <a:rPr lang="en-US" altLang="en-US"/>
              <a:t>Past behavioral questions</a:t>
            </a:r>
          </a:p>
          <a:p>
            <a:pPr lvl="1"/>
            <a:r>
              <a:rPr lang="en-US" altLang="en-US"/>
              <a:t>Situational questions</a:t>
            </a:r>
          </a:p>
          <a:p>
            <a:r>
              <a:rPr lang="en-US" altLang="en-US"/>
              <a:t>No human interviewer</a:t>
            </a:r>
          </a:p>
          <a:p>
            <a:r>
              <a:rPr lang="en-US" altLang="en-US"/>
              <a:t>1 min. to read &amp; reflect on each written question</a:t>
            </a:r>
          </a:p>
          <a:p>
            <a:r>
              <a:rPr lang="en-US" altLang="en-US"/>
              <a:t>3 min. to record your response</a:t>
            </a:r>
          </a:p>
          <a:p>
            <a:r>
              <a:rPr lang="en-US" altLang="en-US"/>
              <a:t>No need to complete the interview all at once.</a:t>
            </a:r>
          </a:p>
          <a:p>
            <a:r>
              <a:rPr lang="en-US" altLang="en-US"/>
              <a:t>If you complete VITA once, it will be shared by all participating med schools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35555856-9970-4BC3-9AA9-6A917F53AF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642143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3555" name="Picture 12">
            <a:extLst>
              <a:ext uri="{FF2B5EF4-FFF2-40B4-BE49-F238E27FC236}">
                <a16:creationId xmlns:a16="http://schemas.microsoft.com/office/drawing/2014/main" id="{6F46644E-B63C-4C2A-9206-EAB7D86976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itle 3">
            <a:extLst>
              <a:ext uri="{FF2B5EF4-FFF2-40B4-BE49-F238E27FC236}">
                <a16:creationId xmlns:a16="http://schemas.microsoft.com/office/drawing/2014/main" id="{0BB9A3B2-A27D-4E0D-8B6E-E41D9360F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1300" y="4267200"/>
            <a:ext cx="4805363" cy="1296988"/>
          </a:xfrm>
        </p:spPr>
        <p:txBody>
          <a:bodyPr anchor="t"/>
          <a:lstStyle/>
          <a:p>
            <a:r>
              <a:rPr lang="en-US" altLang="en-US" b="1">
                <a:solidFill>
                  <a:srgbClr val="000000"/>
                </a:solidFill>
              </a:rPr>
              <a:t>Questions?</a:t>
            </a:r>
          </a:p>
        </p:txBody>
      </p:sp>
      <p:sp>
        <p:nvSpPr>
          <p:cNvPr id="15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F16A055A-8918-4EC7-817E-D62C2D1688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FD02EB6E-2590-465C-8DDA-1B513DA2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6" name="Content Placeholder 2">
            <a:extLst>
              <a:ext uri="{FF2B5EF4-FFF2-40B4-BE49-F238E27FC236}">
                <a16:creationId xmlns:a16="http://schemas.microsoft.com/office/drawing/2014/main" id="{BC33BFC5-A85F-4B8F-AFAA-AB668CBB3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anchor="ctr"/>
          <a:lstStyle/>
          <a:p>
            <a:r>
              <a:rPr lang="en-US" altLang="en-US" sz="3600"/>
              <a:t>What is a virtual interview?</a:t>
            </a:r>
          </a:p>
          <a:p>
            <a:r>
              <a:rPr lang="en-US" altLang="en-US" sz="3600"/>
              <a:t>Who is using them &amp; why?</a:t>
            </a:r>
          </a:p>
          <a:p>
            <a:r>
              <a:rPr lang="en-US" altLang="en-US" sz="3600"/>
              <a:t>How do professional programs use the recorded interviews?</a:t>
            </a:r>
          </a:p>
          <a:p>
            <a:r>
              <a:rPr lang="en-US" altLang="en-US" sz="3600"/>
              <a:t>Tips for before, during, and after a virtual Interview</a:t>
            </a:r>
          </a:p>
          <a:p>
            <a:r>
              <a:rPr lang="en-US" altLang="en-US" sz="3600"/>
              <a:t>Resources for virtual interviews</a:t>
            </a:r>
          </a:p>
          <a:p>
            <a:r>
              <a:rPr lang="en-US" altLang="en-US" sz="3600"/>
              <a:t>Premed-specific information</a:t>
            </a:r>
          </a:p>
          <a:p>
            <a:r>
              <a:rPr lang="en-US" altLang="en-US" sz="3600"/>
              <a:t>Q &amp; A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Title 1">
            <a:extLst>
              <a:ext uri="{FF2B5EF4-FFF2-40B4-BE49-F238E27FC236}">
                <a16:creationId xmlns:a16="http://schemas.microsoft.com/office/drawing/2014/main" id="{BBA0659E-4E56-4C09-A252-C836C954C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FFFFFF"/>
                </a:solidFill>
              </a:rPr>
              <a:t>What Is A Virtual Interview?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1EC5400-938E-48CE-BC74-C8D5C784C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5579920"/>
          </a:xfrm>
        </p:spPr>
        <p:txBody>
          <a:bodyPr anchor="t">
            <a:normAutofit/>
          </a:bodyPr>
          <a:lstStyle/>
          <a:p>
            <a:r>
              <a:rPr lang="en-US" altLang="en-US" sz="3200" dirty="0"/>
              <a:t>Two types:</a:t>
            </a:r>
          </a:p>
          <a:p>
            <a:pPr lvl="1"/>
            <a:r>
              <a:rPr lang="en-US" altLang="en-US" sz="2800" dirty="0"/>
              <a:t>Live/Synchronous (e.g. Zoom, Skype)</a:t>
            </a:r>
          </a:p>
          <a:p>
            <a:pPr lvl="1"/>
            <a:r>
              <a:rPr lang="en-US" altLang="en-US" sz="2800" dirty="0"/>
              <a:t>Recorded/Asynchronous (</a:t>
            </a:r>
            <a:r>
              <a:rPr lang="en-US" altLang="en-US" sz="2800" dirty="0" err="1"/>
              <a:t>HireVue</a:t>
            </a:r>
            <a:r>
              <a:rPr lang="en-US" altLang="en-US" sz="2800" dirty="0"/>
              <a:t>, Kira Talent) </a:t>
            </a:r>
          </a:p>
          <a:p>
            <a:pPr lvl="1"/>
            <a:endParaRPr lang="en-US" altLang="en-US" sz="2800" dirty="0"/>
          </a:p>
          <a:p>
            <a:r>
              <a:rPr lang="en-US" altLang="en-US" sz="3200" dirty="0"/>
              <a:t>Similarities with in-person interviews</a:t>
            </a:r>
          </a:p>
          <a:p>
            <a:endParaRPr lang="en-US" altLang="en-US" sz="3200" dirty="0"/>
          </a:p>
          <a:p>
            <a:r>
              <a:rPr lang="en-US" altLang="en-US" sz="3200" dirty="0"/>
              <a:t>Differences from in-person interviews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F2D31B0B-FB52-4141-8E49-97268221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</a:rPr>
              <a:t>Who Is Using Them &amp; Why?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41809-7E82-45D4-A24F-88B6162D7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rtlCol="0" anchor="ctr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Traditionally….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Businesses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Professional Programs, such as Residency Programs for Physicians.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With COVID-19 Pandemic….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Medical, Dental, Pharmacy, Optometry, Veterinary, Podiatry, PA, PT, and OT Schools. 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WHY?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Convenience of the employer/ professional programs/ candidates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To narrow down candidates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To reduce in-person interaction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8" name="Title 1">
            <a:extLst>
              <a:ext uri="{FF2B5EF4-FFF2-40B4-BE49-F238E27FC236}">
                <a16:creationId xmlns:a16="http://schemas.microsoft.com/office/drawing/2014/main" id="{98C2D4F1-CBE4-4161-9451-3AE081D8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154113"/>
            <a:ext cx="3200400" cy="4460875"/>
          </a:xfrm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</a:rPr>
              <a:t>How Do Professional Programs Use Virtual  Interviews?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70" name="Content Placeholder 2">
            <a:extLst>
              <a:ext uri="{FF2B5EF4-FFF2-40B4-BE49-F238E27FC236}">
                <a16:creationId xmlns:a16="http://schemas.microsoft.com/office/drawing/2014/main" id="{E3264FA2-2C9B-451D-9E52-784959209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592138"/>
            <a:ext cx="6907212" cy="5584825"/>
          </a:xfrm>
        </p:spPr>
        <p:txBody>
          <a:bodyPr anchor="ctr"/>
          <a:lstStyle/>
          <a:p>
            <a:r>
              <a:rPr lang="en-US" altLang="en-US"/>
              <a:t>Depends on professional programs</a:t>
            </a:r>
          </a:p>
          <a:p>
            <a:pPr lvl="1"/>
            <a:r>
              <a:rPr lang="en-US" altLang="en-US"/>
              <a:t>First round of screening candidates</a:t>
            </a:r>
          </a:p>
          <a:p>
            <a:pPr lvl="1"/>
            <a:r>
              <a:rPr lang="en-US" altLang="en-US"/>
              <a:t>Supplement to in-person interview / application review</a:t>
            </a:r>
          </a:p>
          <a:p>
            <a:pPr lvl="1"/>
            <a:r>
              <a:rPr lang="en-US" altLang="en-US"/>
              <a:t>Replacement of in-person interview</a:t>
            </a:r>
          </a:p>
          <a:p>
            <a:r>
              <a:rPr lang="en-US" altLang="en-US"/>
              <a:t>Updates on U of U Health Science Programs </a:t>
            </a:r>
          </a:p>
          <a:p>
            <a:pPr lvl="1"/>
            <a:r>
              <a:rPr lang="en-US" altLang="en-US"/>
              <a:t>School of Medicine : Kira Talent for SVI &amp; virtual MMI</a:t>
            </a:r>
          </a:p>
          <a:p>
            <a:pPr lvl="1"/>
            <a:r>
              <a:rPr lang="en-US" altLang="en-US"/>
              <a:t>OT, PT &amp; PA programs: TBD</a:t>
            </a:r>
          </a:p>
          <a:p>
            <a:pPr lvl="1"/>
            <a:r>
              <a:rPr lang="en-US" altLang="en-US"/>
              <a:t>Pharmacy: Most likely virtual using zoom</a:t>
            </a:r>
          </a:p>
          <a:p>
            <a:pPr lvl="1"/>
            <a:r>
              <a:rPr lang="en-US" altLang="en-US"/>
              <a:t>Dental: Virtual Interview</a:t>
            </a:r>
          </a:p>
          <a:p>
            <a:pPr>
              <a:buFontTx/>
              <a:buChar char="-"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id="{CFD2576E-E443-47CD-8640-7C983296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FFFFFF"/>
                </a:solidFill>
              </a:rPr>
              <a:t>Tips BEFORE your Virtual Interview</a:t>
            </a: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66951-E0A6-45AC-A1D1-7BFDCBB3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79"/>
            <a:ext cx="5257799" cy="5437875"/>
          </a:xfrm>
        </p:spPr>
        <p:txBody>
          <a:bodyPr rtlCol="0" anchor="t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Know yourself &amp; how you fit the program/school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Do your research on the program/school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Plan out your interview attire &amp; overall appearance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Test your technology (microphone, camera, internet connection) and plan for possible snags in connectivity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Anticipate common questions &amp; repeatedly practice your answers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Learn about your interviewers and prepare 3-5 questions for each of them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Plan to have a notebook/padfolio available to take notes (don’t plan on typing your notes)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0482DFAF-87E0-49E3-ACD9-FA38C77C0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FFFFFF"/>
                </a:solidFill>
              </a:rPr>
              <a:t>Tips DURING your Virtual Interview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66951-E0A6-45AC-A1D1-7BFDCBB3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Choose an ideal location (quiet, private, clean/simple background)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Be aware of your lighting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Dress the part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Eliminate distractions (as much as possible)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Log in &amp; arrive 10-15 minutes early (if allowed)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Write down the names of each of your interviewers (if you have a live interview)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3EE117-989E-48A4-B772-1A18897EC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FFFFFF"/>
                </a:solidFill>
              </a:rPr>
              <a:t>Tips DURING your Virtual Interview (Cont.)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6704A-F8FF-4FE1-8ECE-7FF741A5B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01444"/>
            <a:ext cx="5545873" cy="6266985"/>
          </a:xfrm>
        </p:spPr>
        <p:txBody>
          <a:bodyPr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Look at your camera, not at the screen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Keep your gestures within sight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Take handwritten notes on a notepad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Remember to smile, maintain good posture, and exhibit positive body language. Keep your energy up to show your interviewers that you’re actively engaged.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Don’t be the first to bring up scholarships and financial packets.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If you experience technical difficulties: Contact your interviewers, remedy the situation, and continue or reschedule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6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505C7390-48CE-40A9-8B00-0FDF0CF9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rgbClr val="FFFFFF"/>
                </a:solidFill>
              </a:rPr>
              <a:t>Tips AFTER your Virtual Interview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66951-E0A6-45AC-A1D1-7BFDCBB3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29674"/>
            <a:ext cx="5668537" cy="5657979"/>
          </a:xfrm>
        </p:spPr>
        <p:txBody>
          <a:bodyPr rtlCol="0" anchor="t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Send a thank-you note within 24 hours by email or mail (if live interview)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Inquire about next steps in the application process (if you didn’t already)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Deal with acceptance offers appropriately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When accepted, react with enthusiasm and appreciation. Then ask for time to consider the offer fully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Clarify financial package and ask questions to Financial Aid if necessary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Explore scholarship negotiation strategies. You can meet with your PPA advisor to learn more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If you decline an offer, thank the program and respectfully decline.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739</Words>
  <Application>Microsoft Office PowerPoint</Application>
  <PresentationFormat>Widescreen</PresentationFormat>
  <Paragraphs>114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Calibri Light</vt:lpstr>
      <vt:lpstr>Office Theme</vt:lpstr>
      <vt:lpstr>Virtual Interview Workshop</vt:lpstr>
      <vt:lpstr>Agenda</vt:lpstr>
      <vt:lpstr>What Is A Virtual Interview?</vt:lpstr>
      <vt:lpstr>Who Is Using Them &amp; Why?</vt:lpstr>
      <vt:lpstr>How Do Professional Programs Use Virtual  Interviews?</vt:lpstr>
      <vt:lpstr>Tips BEFORE your Virtual Interview</vt:lpstr>
      <vt:lpstr>Tips DURING your Virtual Interview</vt:lpstr>
      <vt:lpstr>Tips DURING your Virtual Interview (Cont.)</vt:lpstr>
      <vt:lpstr>Tips AFTER your Virtual Interview</vt:lpstr>
      <vt:lpstr>Resources for Virtual Interviews</vt:lpstr>
      <vt:lpstr>Updates for Premed Students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Interview Workshop</dc:title>
  <dc:creator>Mayumi Kasai</dc:creator>
  <cp:lastModifiedBy>Mayumi Kasai</cp:lastModifiedBy>
  <cp:revision>1</cp:revision>
  <dcterms:created xsi:type="dcterms:W3CDTF">2020-07-22T21:43:22Z</dcterms:created>
  <dcterms:modified xsi:type="dcterms:W3CDTF">2020-07-22T21:49:54Z</dcterms:modified>
</cp:coreProperties>
</file>